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4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4"/>
  </p:notesMasterIdLst>
  <p:sldIdLst>
    <p:sldId id="259" r:id="rId2"/>
    <p:sldId id="300" r:id="rId3"/>
    <p:sldId id="301" r:id="rId4"/>
    <p:sldId id="298" r:id="rId5"/>
    <p:sldId id="290" r:id="rId6"/>
    <p:sldId id="289" r:id="rId7"/>
    <p:sldId id="302" r:id="rId8"/>
    <p:sldId id="285" r:id="rId9"/>
    <p:sldId id="261" r:id="rId10"/>
    <p:sldId id="262" r:id="rId11"/>
    <p:sldId id="287" r:id="rId12"/>
    <p:sldId id="306" r:id="rId13"/>
    <p:sldId id="307" r:id="rId14"/>
    <p:sldId id="308" r:id="rId15"/>
    <p:sldId id="309" r:id="rId16"/>
    <p:sldId id="310" r:id="rId17"/>
    <p:sldId id="268" r:id="rId18"/>
    <p:sldId id="293" r:id="rId19"/>
    <p:sldId id="311" r:id="rId20"/>
    <p:sldId id="312" r:id="rId21"/>
    <p:sldId id="313" r:id="rId22"/>
    <p:sldId id="295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81" autoAdjust="0"/>
    <p:restoredTop sz="82047" autoAdjust="0"/>
  </p:normalViewPr>
  <p:slideViewPr>
    <p:cSldViewPr snapToGrid="0">
      <p:cViewPr varScale="1">
        <p:scale>
          <a:sx n="61" d="100"/>
          <a:sy n="61" d="100"/>
        </p:scale>
        <p:origin x="100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CD1ED9-F006-4B1F-9030-F3C2915DC923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5410C3-E299-406A-A83B-B84A4D095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300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
Poll Title: How familiar are you with the flipped classroom?
https://www.polleverywhere.com/multiple_choice_polls/EGJvs3qOQhMQUV7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410C3-E299-406A-A83B-B84A4D095D2B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5142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410C3-E299-406A-A83B-B84A4D095D2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9296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They have watched a video the night before – a lecture about writing a persuasive essay. You are about to make their assignment.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410C3-E299-406A-A83B-B84A4D095D2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8977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
Poll Title: What are attributes of effective feedback?</a:t>
            </a:r>
            <a:r>
              <a:rPr lang="en-US" baseline="0" dirty="0" smtClean="0"/>
              <a:t> Use one word.</a:t>
            </a:r>
            <a:r>
              <a:rPr lang="en-US" dirty="0" smtClean="0"/>
              <a:t>
https://www.polleverywhere.com/free_text_polls/AhQIrdmhEy3WtCg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410C3-E299-406A-A83B-B84A4D095D2B}" type="slidenum">
              <a:rPr lang="en-US" smtClean="0"/>
              <a:t>16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2615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22960" lvl="1" indent="-457200">
              <a:defRPr/>
            </a:pPr>
            <a:r>
              <a:rPr lang="en-US" dirty="0" smtClean="0"/>
              <a:t>Assignments that students work on during their flipped class must result in visible learning</a:t>
            </a:r>
          </a:p>
          <a:p>
            <a:pPr marL="1280160" lvl="2" indent="-457200">
              <a:defRPr/>
            </a:pPr>
            <a:r>
              <a:rPr lang="en-US" dirty="0" smtClean="0"/>
              <a:t>Group presentations, posters, discussion, board work, (</a:t>
            </a:r>
            <a:r>
              <a:rPr lang="en-US" dirty="0" err="1" smtClean="0"/>
              <a:t>Venns</a:t>
            </a:r>
            <a:r>
              <a:rPr lang="en-US" dirty="0" smtClean="0"/>
              <a:t>, problems, work product)</a:t>
            </a:r>
          </a:p>
          <a:p>
            <a:pPr marL="1280160" lvl="2" indent="-457200">
              <a:defRPr/>
            </a:pPr>
            <a:endParaRPr lang="en-US" dirty="0" smtClean="0"/>
          </a:p>
          <a:p>
            <a:pPr marL="128016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The flipped classroom provides the perfect opportunity to give students effective feedback in a timely manner that can be used to move the learning forward.</a:t>
            </a:r>
          </a:p>
          <a:p>
            <a:pPr marL="1280160" lvl="2" indent="-457200"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410C3-E299-406A-A83B-B84A4D095D2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770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
Poll Title: I flip my classroom:
https://www.polleverywhere.com/multiple_choice_polls/bJdK1H5wtgU7NPj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410C3-E299-406A-A83B-B84A4D095D2B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9559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know in our education classes, we kill two birds with one stone. We use effective strategies to teach our pre-service students</a:t>
            </a:r>
          </a:p>
          <a:p>
            <a:r>
              <a:rPr lang="en-US" dirty="0" smtClean="0"/>
              <a:t>And we model those strategies so that they will use them in their own classes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410C3-E299-406A-A83B-B84A4D095D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1365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We’ve spent a fair amount of time looking at the benefits of flipping, the pitfalls, do’s and don’ts. How </a:t>
            </a:r>
            <a:r>
              <a:rPr lang="en-US" dirty="0" err="1" smtClean="0"/>
              <a:t>to’s</a:t>
            </a:r>
            <a:r>
              <a:rPr lang="en-US" dirty="0" smtClean="0"/>
              <a:t> and transitions. Now what? We</a:t>
            </a:r>
            <a:r>
              <a:rPr lang="en-US" baseline="0" dirty="0" smtClean="0"/>
              <a:t> have to consider that “changing what we do in the classroom necessitates a change in how we assess the learning”.  My area of expertise is formative assessment and today I’d like to share with you the keys to FA that I think have the potential to transform what goes on in the classroom.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410C3-E299-406A-A83B-B84A4D095D2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9776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
Poll Title: What is formative assessment?
https://www.polleverywhere.com/free_text_polls/wxUQG9L8Aa8dVS2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410C3-E299-406A-A83B-B84A4D095D2B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2878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 back to the board and see how they did.   Student’s roles?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410C3-E299-406A-A83B-B84A4D095D2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1670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410C3-E299-406A-A83B-B84A4D095D2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463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have spent my entire academic career studying FA and its use in the classroom. Factors that constrain or facilitate its use.</a:t>
            </a:r>
            <a:r>
              <a:rPr lang="en-US" baseline="0" dirty="0" smtClean="0"/>
              <a:t> Why some teachers use it and some do not. I have found that traditional instruction is perhaps one of the biggest impediments to it’s use.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410C3-E299-406A-A83B-B84A4D095D2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73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One of the biggest impediments to implementation is traditional instruction. Now that we are beginning to flip our classrooms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r>
              <a:rPr lang="en-US" dirty="0" smtClean="0"/>
              <a:t>For those conducting research, if you want positive</a:t>
            </a:r>
            <a:r>
              <a:rPr lang="en-US" baseline="0" dirty="0" smtClean="0"/>
              <a:t> results, I guarantee that implementing the process of formative assessment will yield increased student learning. </a:t>
            </a:r>
          </a:p>
          <a:p>
            <a:endParaRPr lang="en-US" baseline="0" dirty="0" smtClean="0"/>
          </a:p>
          <a:p>
            <a:r>
              <a:rPr lang="en-US" sz="1200" dirty="0" smtClean="0"/>
              <a:t>Work at higher level Blooms</a:t>
            </a:r>
          </a:p>
          <a:p>
            <a:r>
              <a:rPr lang="en-US" sz="1200" dirty="0" smtClean="0"/>
              <a:t>Professor as coach or facilitator</a:t>
            </a:r>
          </a:p>
          <a:p>
            <a:r>
              <a:rPr lang="en-US" sz="1200" dirty="0" smtClean="0"/>
              <a:t>Ongoing assessment and feedback</a:t>
            </a:r>
          </a:p>
          <a:p>
            <a:r>
              <a:rPr lang="en-US" sz="1200" dirty="0" smtClean="0"/>
              <a:t>Minimize grading papers</a:t>
            </a:r>
          </a:p>
          <a:p>
            <a:r>
              <a:rPr lang="en-US" sz="1200" dirty="0" smtClean="0"/>
              <a:t>True assessment of learning outcomes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410C3-E299-406A-A83B-B84A4D095D2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593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FB2EF84-DA18-455F-ADEA-D2ACE94130A5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5B0354B-3AAA-4432-8FD4-5595BCE0E80A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2024801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2EF84-DA18-455F-ADEA-D2ACE94130A5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354B-3AAA-4432-8FD4-5595BCE0E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722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2EF84-DA18-455F-ADEA-D2ACE94130A5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354B-3AAA-4432-8FD4-5595BCE0E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616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2EF84-DA18-455F-ADEA-D2ACE94130A5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354B-3AAA-4432-8FD4-5595BCE0E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673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FB2EF84-DA18-455F-ADEA-D2ACE94130A5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5B0354B-3AAA-4432-8FD4-5595BCE0E80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8850896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2EF84-DA18-455F-ADEA-D2ACE94130A5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354B-3AAA-4432-8FD4-5595BCE0E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306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2EF84-DA18-455F-ADEA-D2ACE94130A5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354B-3AAA-4432-8FD4-5595BCE0E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739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2EF84-DA18-455F-ADEA-D2ACE94130A5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354B-3AAA-4432-8FD4-5595BCE0E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980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2EF84-DA18-455F-ADEA-D2ACE94130A5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354B-3AAA-4432-8FD4-5595BCE0E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2412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FB2EF84-DA18-455F-ADEA-D2ACE94130A5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5B0354B-3AAA-4432-8FD4-5595BCE0E80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704897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FB2EF84-DA18-455F-ADEA-D2ACE94130A5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5B0354B-3AAA-4432-8FD4-5595BCE0E80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24867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1FB2EF84-DA18-455F-ADEA-D2ACE94130A5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95B0354B-3AAA-4432-8FD4-5595BCE0E80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08626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mailto:Cathy.box@lcu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../Desktop/group_feedback_form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../Desktop/tsar.docx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../Desktop/tracking_my_progress.docx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alearningboxblog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1523741" y="1367062"/>
            <a:ext cx="9397543" cy="173674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4900" dirty="0" smtClean="0"/>
              <a:t>Flipping</a:t>
            </a:r>
            <a:r>
              <a:rPr lang="en-US" sz="4900" dirty="0"/>
              <a:t> Assessment ‐ It Just </a:t>
            </a:r>
            <a:r>
              <a:rPr lang="en-US" sz="4900" dirty="0" smtClean="0"/>
              <a:t/>
            </a:r>
            <a:br>
              <a:rPr lang="en-US" sz="4900" dirty="0" smtClean="0"/>
            </a:br>
            <a:r>
              <a:rPr lang="en-US" sz="4900" dirty="0" smtClean="0"/>
              <a:t>Makes</a:t>
            </a:r>
            <a:r>
              <a:rPr lang="en-US" sz="4900" dirty="0"/>
              <a:t> Sense </a:t>
            </a:r>
            <a:endParaRPr lang="en-US" sz="4900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4808" y="3297608"/>
            <a:ext cx="6831673" cy="2761998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dirty="0" smtClean="0"/>
              <a:t>Cathy Box, Ph.D.</a:t>
            </a:r>
          </a:p>
          <a:p>
            <a:pPr>
              <a:defRPr/>
            </a:pPr>
            <a:r>
              <a:rPr dirty="0" smtClean="0"/>
              <a:t>Lubbock Christian University</a:t>
            </a:r>
          </a:p>
          <a:p>
            <a:pPr>
              <a:defRPr/>
            </a:pPr>
            <a:r>
              <a:rPr lang="en-US" dirty="0" smtClean="0">
                <a:hlinkClick r:id="rId2"/>
              </a:rPr>
              <a:t>C</a:t>
            </a:r>
            <a:r>
              <a:rPr dirty="0" smtClean="0">
                <a:hlinkClick r:id="rId2"/>
              </a:rPr>
              <a:t>athy.box@lcu.edu</a:t>
            </a:r>
            <a:r>
              <a:rPr dirty="0" smtClean="0"/>
              <a:t>  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Twitter: @</a:t>
            </a:r>
            <a:r>
              <a:rPr lang="en-US" dirty="0" err="1" smtClean="0"/>
              <a:t>cathybox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Blog: alearningboxblog.com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176" y="3546897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655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42900"/>
            <a:ext cx="9601200" cy="1485900"/>
          </a:xfrm>
        </p:spPr>
        <p:txBody>
          <a:bodyPr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</a:rPr>
              <a:t>The Evidence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71600" y="1428750"/>
            <a:ext cx="9881162" cy="5200650"/>
          </a:xfrm>
        </p:spPr>
        <p:txBody>
          <a:bodyPr>
            <a:noAutofit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800" b="1" i="1" dirty="0"/>
              <a:t>“Is there evidence that improving formative assessment raises student achievement?”</a:t>
            </a:r>
          </a:p>
          <a:p>
            <a:pPr algn="ctr" eaLnBrk="1" hangingPunct="1">
              <a:lnSpc>
                <a:spcPct val="80000"/>
              </a:lnSpc>
            </a:pPr>
            <a:endParaRPr lang="en-US" sz="2800" b="1" i="1" dirty="0"/>
          </a:p>
          <a:p>
            <a:pPr algn="ct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2800" dirty="0"/>
              <a:t>The answer is an unequivocal </a:t>
            </a:r>
            <a:r>
              <a:rPr lang="en-US" sz="2800" b="1" u="sng" dirty="0"/>
              <a:t>yes</a:t>
            </a:r>
            <a:r>
              <a:rPr lang="en-US" sz="2800" b="1" dirty="0"/>
              <a:t>. </a:t>
            </a:r>
          </a:p>
          <a:p>
            <a:pPr eaLnBrk="1" hangingPunct="1">
              <a:lnSpc>
                <a:spcPct val="80000"/>
              </a:lnSpc>
            </a:pPr>
            <a:endParaRPr lang="en-US" sz="2800" b="1" dirty="0"/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Strengthening the practice of formative assessment produces </a:t>
            </a:r>
            <a:r>
              <a:rPr lang="en-US" sz="2800" u="sng" dirty="0"/>
              <a:t>significant</a:t>
            </a:r>
            <a:r>
              <a:rPr lang="en-US" sz="2800" dirty="0"/>
              <a:t> and </a:t>
            </a:r>
            <a:r>
              <a:rPr lang="en-US" sz="2800" u="sng" dirty="0"/>
              <a:t>substantial</a:t>
            </a:r>
            <a:r>
              <a:rPr lang="en-US" sz="2800" dirty="0"/>
              <a:t> gains in student achievement.</a:t>
            </a:r>
          </a:p>
          <a:p>
            <a:pPr lvl="1" eaLnBrk="1" hangingPunct="1">
              <a:lnSpc>
                <a:spcPct val="80000"/>
              </a:lnSpc>
            </a:pPr>
            <a:endParaRPr lang="en-US" sz="2800" dirty="0"/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There have been few initiatives in education with such a strong body of evidence to support a claim to raise standards.</a:t>
            </a:r>
            <a:endParaRPr lang="en-US" sz="800" i="1" dirty="0"/>
          </a:p>
          <a:p>
            <a:pPr lvl="1" algn="r" eaLnBrk="1" hangingPunct="1">
              <a:lnSpc>
                <a:spcPct val="80000"/>
              </a:lnSpc>
              <a:buFontTx/>
              <a:buNone/>
            </a:pPr>
            <a:endParaRPr lang="en-US" sz="700" i="1" dirty="0"/>
          </a:p>
          <a:p>
            <a:pPr lvl="1" algn="r" eaLnBrk="1" hangingPunct="1">
              <a:lnSpc>
                <a:spcPct val="80000"/>
              </a:lnSpc>
              <a:buFontTx/>
              <a:buNone/>
            </a:pPr>
            <a:endParaRPr lang="en-US" sz="700" i="1" dirty="0"/>
          </a:p>
          <a:p>
            <a:pPr eaLnBrk="1" hangingPunct="1"/>
            <a:endParaRPr lang="en-US" sz="24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0248" y="5396248"/>
            <a:ext cx="1461752" cy="1461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9988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759854"/>
            <a:ext cx="9601200" cy="510754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/>
              <a:t>A flipped classroom provides the perfect platform for leveraging the power of formative assessment and may be the key ingredient to its success</a:t>
            </a:r>
          </a:p>
          <a:p>
            <a:pPr algn="ctr"/>
            <a:endParaRPr lang="en-US" sz="5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0248" y="5396248"/>
            <a:ext cx="1461752" cy="1461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87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2228" y="310807"/>
            <a:ext cx="9601200" cy="1485900"/>
          </a:xfrm>
        </p:spPr>
        <p:txBody>
          <a:bodyPr/>
          <a:lstStyle/>
          <a:p>
            <a:pPr algn="ctr"/>
            <a:r>
              <a:rPr lang="en-US" dirty="0" smtClean="0"/>
              <a:t>Elements of formative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684" y="1253328"/>
            <a:ext cx="10515599" cy="4686300"/>
          </a:xfrm>
        </p:spPr>
        <p:txBody>
          <a:bodyPr>
            <a:noAutofit/>
          </a:bodyPr>
          <a:lstStyle/>
          <a:p>
            <a:r>
              <a:rPr lang="en-US" sz="3200" dirty="0" smtClean="0"/>
              <a:t>Clarifying</a:t>
            </a:r>
            <a:r>
              <a:rPr lang="en-US" sz="3200" dirty="0"/>
              <a:t>, sharing, and understanding learning intentions and criteria for success </a:t>
            </a:r>
          </a:p>
          <a:p>
            <a:r>
              <a:rPr lang="en-US" sz="3200" dirty="0" smtClean="0"/>
              <a:t>Engineering </a:t>
            </a:r>
            <a:r>
              <a:rPr lang="en-US" sz="3200" dirty="0"/>
              <a:t>effective classroom discussions, activities, and learning tasks that elicit evidence of learning </a:t>
            </a:r>
          </a:p>
          <a:p>
            <a:r>
              <a:rPr lang="en-US" sz="3200" dirty="0" smtClean="0"/>
              <a:t>Providing </a:t>
            </a:r>
            <a:r>
              <a:rPr lang="en-US" sz="3200" dirty="0"/>
              <a:t>feedback that moves learning forward </a:t>
            </a:r>
            <a:endParaRPr lang="en-US" sz="3200" dirty="0" smtClean="0"/>
          </a:p>
          <a:p>
            <a:r>
              <a:rPr lang="en-US" sz="3200" dirty="0" smtClean="0"/>
              <a:t>Activating </a:t>
            </a:r>
            <a:r>
              <a:rPr lang="en-US" sz="3200" dirty="0"/>
              <a:t>learners as instructional resources for one another </a:t>
            </a:r>
            <a:endParaRPr lang="en-US" sz="3200" dirty="0" smtClean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3200" dirty="0" smtClean="0"/>
              <a:t>Activating </a:t>
            </a:r>
            <a:r>
              <a:rPr lang="en-US" sz="3200" dirty="0"/>
              <a:t>learners as owners of their own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 smtClean="0"/>
              <a:t>   </a:t>
            </a:r>
            <a:r>
              <a:rPr lang="en-US" sz="3000" dirty="0" smtClean="0"/>
              <a:t>learning					                   </a:t>
            </a:r>
            <a:r>
              <a:rPr lang="en-US" sz="2200" dirty="0" smtClean="0"/>
              <a:t>Dylan </a:t>
            </a:r>
            <a:r>
              <a:rPr lang="en-US" sz="2200" dirty="0" err="1" smtClean="0"/>
              <a:t>Wiliam</a:t>
            </a:r>
            <a:endParaRPr lang="en-US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0248" y="5396248"/>
            <a:ext cx="1461752" cy="1461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111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399" y="262946"/>
            <a:ext cx="10925503" cy="14859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1. Clarifying</a:t>
            </a:r>
            <a:r>
              <a:rPr lang="en-US" dirty="0"/>
              <a:t>, sharing, and understanding learning intentions and criteria for success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4835" y="2269672"/>
            <a:ext cx="11057165" cy="4588328"/>
          </a:xfrm>
        </p:spPr>
        <p:txBody>
          <a:bodyPr>
            <a:noAutofit/>
          </a:bodyPr>
          <a:lstStyle/>
          <a:p>
            <a:r>
              <a:rPr lang="en-US" sz="2400" dirty="0" smtClean="0"/>
              <a:t>Using examples of strong and weak work</a:t>
            </a:r>
          </a:p>
          <a:p>
            <a:pPr lvl="1"/>
            <a:r>
              <a:rPr lang="en-US" sz="2400" dirty="0" smtClean="0"/>
              <a:t>TPS criteria for rubric</a:t>
            </a:r>
          </a:p>
          <a:p>
            <a:pPr lvl="1"/>
            <a:r>
              <a:rPr lang="en-US" sz="2400" dirty="0" smtClean="0"/>
              <a:t>Give students example of poor work</a:t>
            </a:r>
          </a:p>
          <a:p>
            <a:pPr lvl="1"/>
            <a:r>
              <a:rPr lang="en-US" sz="2400" dirty="0" smtClean="0"/>
              <a:t>Students add criteria</a:t>
            </a:r>
          </a:p>
          <a:p>
            <a:pPr lvl="1"/>
            <a:r>
              <a:rPr lang="en-US" sz="2400" dirty="0" smtClean="0"/>
              <a:t>Give students example of strong work</a:t>
            </a:r>
          </a:p>
          <a:p>
            <a:pPr lvl="1"/>
            <a:r>
              <a:rPr lang="en-US" sz="2400" dirty="0" smtClean="0"/>
              <a:t>Students add criteria</a:t>
            </a:r>
          </a:p>
          <a:p>
            <a:pPr lvl="1"/>
            <a:r>
              <a:rPr lang="en-US" sz="2400" dirty="0" smtClean="0"/>
              <a:t>Then give them the rubric you’ve prepare – look for commonalities</a:t>
            </a:r>
          </a:p>
          <a:p>
            <a:pPr lvl="1"/>
            <a:r>
              <a:rPr lang="en-US" sz="2400" dirty="0" smtClean="0"/>
              <a:t>Have them grade weak work and share with the class –</a:t>
            </a:r>
          </a:p>
          <a:p>
            <a:pPr marL="530352" lvl="1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must use the language of the rubric</a:t>
            </a:r>
          </a:p>
          <a:p>
            <a:pPr lvl="1"/>
            <a:r>
              <a:rPr lang="en-US" sz="2400" dirty="0" smtClean="0"/>
              <a:t>Repeat with strong work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0248" y="5396248"/>
            <a:ext cx="1461752" cy="1461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58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59229"/>
            <a:ext cx="9601200" cy="14859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2. Engineering </a:t>
            </a:r>
            <a:r>
              <a:rPr lang="en-US" dirty="0"/>
              <a:t>effective classroom discussions, activities, and learning tasks that elicit evidence of learning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Graphic organizers while watching at home</a:t>
            </a:r>
          </a:p>
          <a:p>
            <a:r>
              <a:rPr lang="en-US" sz="3600" dirty="0" smtClean="0"/>
              <a:t>Classroom group-work and presentations</a:t>
            </a:r>
          </a:p>
          <a:p>
            <a:r>
              <a:rPr lang="en-US" sz="3600" dirty="0" smtClean="0"/>
              <a:t>Opportunity for feedback</a:t>
            </a:r>
          </a:p>
          <a:p>
            <a:r>
              <a:rPr lang="en-US" sz="3600" dirty="0" smtClean="0"/>
              <a:t>Makes the learning visible</a:t>
            </a:r>
          </a:p>
          <a:p>
            <a:endParaRPr lang="en-US" sz="3600" dirty="0" smtClean="0"/>
          </a:p>
          <a:p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0248" y="5396248"/>
            <a:ext cx="1461752" cy="1461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1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5870" t="22736" r="16276" b="8299"/>
          <a:stretch/>
        </p:blipFill>
        <p:spPr>
          <a:xfrm>
            <a:off x="1008993" y="137386"/>
            <a:ext cx="11067393" cy="6610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14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11684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52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7410" y="1733205"/>
            <a:ext cx="10386504" cy="4928852"/>
          </a:xfrm>
        </p:spPr>
        <p:txBody>
          <a:bodyPr>
            <a:noAutofit/>
          </a:bodyPr>
          <a:lstStyle/>
          <a:p>
            <a:pPr marL="365760" indent="-457200">
              <a:defRPr/>
            </a:pPr>
            <a:r>
              <a:rPr lang="en-US" sz="2400" dirty="0" smtClean="0"/>
              <a:t>Offer </a:t>
            </a:r>
            <a:r>
              <a:rPr lang="en-US" sz="2400" dirty="0"/>
              <a:t>regular, descriptive feedback during the </a:t>
            </a:r>
            <a:r>
              <a:rPr lang="en-US" sz="2400" dirty="0" smtClean="0"/>
              <a:t>learning</a:t>
            </a:r>
          </a:p>
          <a:p>
            <a:pPr lvl="1"/>
            <a:r>
              <a:rPr lang="en-US" sz="2400" dirty="0" smtClean="0"/>
              <a:t>The presence of feedback does </a:t>
            </a:r>
            <a:r>
              <a:rPr lang="en-US" sz="2400" u="sng" dirty="0" smtClean="0"/>
              <a:t>not</a:t>
            </a:r>
            <a:r>
              <a:rPr lang="en-US" sz="2400" dirty="0" smtClean="0"/>
              <a:t> improve learning….It is the </a:t>
            </a:r>
            <a:r>
              <a:rPr lang="en-US" sz="2400" u="sng" dirty="0" smtClean="0"/>
              <a:t>quality</a:t>
            </a:r>
            <a:r>
              <a:rPr lang="en-US" sz="2400" dirty="0" smtClean="0"/>
              <a:t> that determines its effectiveness</a:t>
            </a:r>
          </a:p>
          <a:p>
            <a:pPr marL="365760" indent="-457200">
              <a:defRPr/>
            </a:pPr>
            <a:endParaRPr lang="en-US" sz="2400" dirty="0"/>
          </a:p>
          <a:p>
            <a:pPr marL="365760" indent="-457200">
              <a:defRPr/>
            </a:pPr>
            <a:r>
              <a:rPr lang="en-US" sz="2400" dirty="0" smtClean="0"/>
              <a:t>Attributes of effective feedback</a:t>
            </a:r>
          </a:p>
          <a:p>
            <a:pPr lvl="1"/>
            <a:r>
              <a:rPr lang="en-US" sz="2400" dirty="0" smtClean="0"/>
              <a:t>Directs attention to the intended learning, pointing out strengths and offering specific information to guide learning</a:t>
            </a:r>
          </a:p>
          <a:p>
            <a:pPr lvl="1"/>
            <a:r>
              <a:rPr lang="en-US" sz="2400" dirty="0" smtClean="0"/>
              <a:t>Occurs during learning, while there is still time to work on it</a:t>
            </a:r>
          </a:p>
          <a:p>
            <a:pPr lvl="1"/>
            <a:r>
              <a:rPr lang="en-US" sz="2400" dirty="0" smtClean="0"/>
              <a:t>Does not do the thinking for the student</a:t>
            </a:r>
          </a:p>
          <a:p>
            <a:pPr lvl="1"/>
            <a:r>
              <a:rPr lang="en-US" sz="2400" dirty="0" smtClean="0"/>
              <a:t>Limits the corrective information to the amount of advice</a:t>
            </a:r>
          </a:p>
          <a:p>
            <a:pPr marL="530352" lvl="1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the student can act on</a:t>
            </a:r>
          </a:p>
          <a:p>
            <a:pPr marL="365760" indent="-457200">
              <a:defRPr/>
            </a:pPr>
            <a:endParaRPr lang="en-US" sz="2400" dirty="0" smtClean="0"/>
          </a:p>
          <a:p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0248" y="5396248"/>
            <a:ext cx="1461752" cy="1461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506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2614" y="702129"/>
            <a:ext cx="9601200" cy="3581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 smtClean="0"/>
              <a:t>The flipped classroom provides the perfect opportunity to give students effective feedback in a timely manner that can be used to move the learning forward.</a:t>
            </a:r>
            <a:endParaRPr lang="en-US" sz="5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0248" y="5396248"/>
            <a:ext cx="1461752" cy="1461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79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3. Providing </a:t>
            </a:r>
            <a:r>
              <a:rPr lang="en-US" dirty="0"/>
              <a:t>feedback that moves learning forward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3105806"/>
            <a:ext cx="9601200" cy="276159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Verbal feedback</a:t>
            </a:r>
          </a:p>
          <a:p>
            <a:r>
              <a:rPr lang="en-US" sz="4000" dirty="0" smtClean="0">
                <a:hlinkClick r:id="rId2" action="ppaction://hlinkfile"/>
              </a:rPr>
              <a:t>Group feedback form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0248" y="5396248"/>
            <a:ext cx="1461752" cy="1461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29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11684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79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4. Activating </a:t>
            </a:r>
            <a:r>
              <a:rPr lang="en-US" dirty="0"/>
              <a:t>learners as instructional resources for one another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3209597"/>
            <a:ext cx="9601200" cy="35814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hlinkClick r:id="rId2" action="ppaction://hlinkfile"/>
              </a:rPr>
              <a:t>TSAR – Think, share, advise, revise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0248" y="5396248"/>
            <a:ext cx="1461752" cy="1461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12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 smtClean="0"/>
              <a:t>5. Activating </a:t>
            </a:r>
            <a:r>
              <a:rPr lang="en-US" dirty="0"/>
              <a:t>learners as owners of their </a:t>
            </a:r>
            <a:r>
              <a:rPr lang="en-US" dirty="0" smtClean="0"/>
              <a:t>own </a:t>
            </a:r>
            <a:r>
              <a:rPr lang="en-US" dirty="0"/>
              <a:t>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3468414"/>
            <a:ext cx="9601200" cy="35814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hlinkClick r:id="rId2" action="ppaction://hlinkfile"/>
              </a:rPr>
              <a:t>Tracking my progress example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0248" y="5396248"/>
            <a:ext cx="1461752" cy="1461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18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For handouts and more information on Assessment for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2171700"/>
            <a:ext cx="9997817" cy="36957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hlinkClick r:id="rId2"/>
              </a:rPr>
              <a:t>http://www.alearningboxblog.com</a:t>
            </a:r>
            <a:endParaRPr lang="en-US" sz="4000" dirty="0" smtClean="0"/>
          </a:p>
          <a:p>
            <a:endParaRPr lang="en-US" sz="4000" dirty="0"/>
          </a:p>
          <a:p>
            <a:endParaRPr lang="en-US" sz="4000" dirty="0" smtClean="0"/>
          </a:p>
          <a:p>
            <a:endParaRPr lang="en-US" sz="4000" dirty="0"/>
          </a:p>
          <a:p>
            <a:endParaRPr lang="en-US" sz="4000" dirty="0" smtClean="0"/>
          </a:p>
          <a:p>
            <a:endParaRPr lang="en-US" sz="4000" dirty="0" smtClean="0"/>
          </a:p>
          <a:p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0248" y="5396248"/>
            <a:ext cx="1461752" cy="1461752"/>
          </a:xfrm>
          <a:prstGeom prst="rect">
            <a:avLst/>
          </a:prstGeom>
        </p:spPr>
      </p:pic>
      <p:sp>
        <p:nvSpPr>
          <p:cNvPr id="6" name="AutoShape 4" descr="https://outlook.office.com/owa/service.svc/s/GetAttachmentThumbnail?id=AAMkADE4NGEzNmZkLWZjNzgtNDU1Zi04NjRiLTM2ZTNmZmJiNjU3YQBGAAAAAAB0qow63LjBSqKnoZLGC%2FfQBwBHk2aMuGSBS5Zp8jZdWgsAAAAAAC%2FNAAA%2BzCrf8nBOT7vyWoUwlrM4AALOue%2FEAAABEgAQAHFyIiH6XN9MrvYWTHHBo44%3D&amp;thumbnailType=2&amp;X-OWA-CANARY=crRHFqxTa0OyHDN8e9WvbhCL3yt59NMYVXFCLHY6yUrIT5UZSL4FdBTP7XiNuw9MklX9dpdYHiI."/>
          <p:cNvSpPr>
            <a:spLocks noChangeAspect="1" noChangeArrowheads="1"/>
          </p:cNvSpPr>
          <p:nvPr/>
        </p:nvSpPr>
        <p:spPr bwMode="auto">
          <a:xfrm>
            <a:off x="155574" y="-204951"/>
            <a:ext cx="365289" cy="365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6702" y="3023695"/>
            <a:ext cx="36576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39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11684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69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Flipped Classroom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cs typeface="Arial" pitchFamily="34" charset="0"/>
              </a:rPr>
              <a:t>A pedagogical model where the typical lecture and homework elements are reversed</a:t>
            </a:r>
            <a:endParaRPr lang="en-US" sz="6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0248" y="5396248"/>
            <a:ext cx="1461752" cy="1461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35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552450"/>
            <a:ext cx="9601200" cy="1485900"/>
          </a:xfrm>
        </p:spPr>
        <p:txBody>
          <a:bodyPr/>
          <a:lstStyle/>
          <a:p>
            <a:pPr algn="ctr"/>
            <a:r>
              <a:rPr lang="en-US" dirty="0" smtClean="0"/>
              <a:t>Session Learning </a:t>
            </a:r>
            <a:r>
              <a:rPr lang="en-US" dirty="0"/>
              <a:t>T</a:t>
            </a:r>
            <a:r>
              <a:rPr lang="en-US" dirty="0" smtClean="0"/>
              <a:t>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47157"/>
            <a:ext cx="9601200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800" dirty="0" smtClean="0"/>
          </a:p>
          <a:p>
            <a:r>
              <a:rPr lang="en-US" sz="4800" dirty="0" smtClean="0"/>
              <a:t>Identify assessment strategies that work well in a flipped classroom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8254" y="5484254"/>
            <a:ext cx="1373746" cy="1373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330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338944"/>
            <a:ext cx="9601200" cy="3581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dirty="0" smtClean="0"/>
              <a:t>Changing what we do in the classroom necessitates a change in how we assess learning.</a:t>
            </a:r>
            <a:endParaRPr lang="en-US" sz="6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1925" y="5467925"/>
            <a:ext cx="1373746" cy="1373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072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11684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55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Formative Assessment (also known as Assessment </a:t>
            </a:r>
            <a:r>
              <a:rPr lang="en-US" i="1" dirty="0" smtClean="0"/>
              <a:t>for </a:t>
            </a:r>
            <a:r>
              <a:rPr lang="en-US" dirty="0" smtClean="0"/>
              <a:t>Learning)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545724"/>
            <a:ext cx="9601200" cy="35814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4800" dirty="0"/>
              <a:t>Formal and informal processes teachers and students use to gather evidence for the purpose of improving </a:t>
            </a:r>
            <a:r>
              <a:rPr lang="en-US" sz="4800" dirty="0" smtClean="0"/>
              <a:t>learning.</a:t>
            </a:r>
          </a:p>
          <a:p>
            <a:pPr marL="0" indent="0" algn="ctr">
              <a:buNone/>
            </a:pPr>
            <a:r>
              <a:rPr lang="en-US" sz="4800" dirty="0"/>
              <a:t> </a:t>
            </a:r>
            <a:r>
              <a:rPr lang="en-US" sz="4800" dirty="0" smtClean="0"/>
              <a:t>                                   </a:t>
            </a:r>
            <a:r>
              <a:rPr lang="en-US" dirty="0" smtClean="0"/>
              <a:t>Jan </a:t>
            </a:r>
            <a:r>
              <a:rPr lang="en-US" dirty="0" err="1" smtClean="0"/>
              <a:t>Chappuis</a:t>
            </a:r>
            <a:r>
              <a:rPr lang="en-US" dirty="0" smtClean="0"/>
              <a:t>, 2015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0248" y="5396248"/>
            <a:ext cx="1461752" cy="1461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845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6914" y="310243"/>
            <a:ext cx="9601200" cy="800100"/>
          </a:xfrm>
        </p:spPr>
        <p:txBody>
          <a:bodyPr/>
          <a:lstStyle/>
          <a:p>
            <a:pPr algn="ctr">
              <a:defRPr/>
            </a:pPr>
            <a:r>
              <a:rPr dirty="0"/>
              <a:t>What the research says…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199" y="1600201"/>
            <a:ext cx="8322129" cy="4873625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 smtClean="0"/>
              <a:t>Dylan </a:t>
            </a:r>
            <a:r>
              <a:rPr lang="en-US" sz="3200" dirty="0" err="1" smtClean="0"/>
              <a:t>Wiliam</a:t>
            </a:r>
            <a:r>
              <a:rPr lang="en-US" sz="3200" dirty="0" smtClean="0"/>
              <a:t> and Paul Black</a:t>
            </a:r>
          </a:p>
          <a:p>
            <a:pPr eaLnBrk="1" hangingPunct="1"/>
            <a:endParaRPr lang="en-US" sz="3200" dirty="0" smtClean="0"/>
          </a:p>
          <a:p>
            <a:pPr eaLnBrk="1" hangingPunct="1"/>
            <a:r>
              <a:rPr lang="en-US" sz="3200" dirty="0" smtClean="0"/>
              <a:t>9 years, 160 different journals, 580 articles later…</a:t>
            </a:r>
          </a:p>
          <a:p>
            <a:pPr eaLnBrk="1" hangingPunct="1"/>
            <a:endParaRPr lang="en-US" sz="3200" dirty="0" smtClean="0"/>
          </a:p>
          <a:p>
            <a:pPr eaLnBrk="1" hangingPunct="1"/>
            <a:r>
              <a:rPr lang="en-US" sz="3200" dirty="0" smtClean="0"/>
              <a:t>Findings – A look inside the				            black box…</a:t>
            </a:r>
          </a:p>
          <a:p>
            <a:pPr eaLnBrk="1" hangingPunct="1">
              <a:buFont typeface="Wingdings" pitchFamily="2" charset="2"/>
              <a:buNone/>
            </a:pPr>
            <a:endParaRPr lang="en-US" sz="3200" dirty="0" smtClean="0"/>
          </a:p>
          <a:p>
            <a:pPr eaLnBrk="1" hangingPunct="1"/>
            <a:endParaRPr lang="en-US" sz="3200" dirty="0" smtClean="0"/>
          </a:p>
        </p:txBody>
      </p:sp>
      <p:pic>
        <p:nvPicPr>
          <p:cNvPr id="13316" name="Picture 5" descr="Inside the Black Bo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27499" y="3359090"/>
            <a:ext cx="1924050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0248" y="5396248"/>
            <a:ext cx="1461752" cy="1461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6023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5b667a06-7676-49f7-8521-8be638d167e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22125fbf-1af6-4866-8e62-a3e840745fdb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af4481f1-aa02-4336-ac36-f27e7d60bfe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4d7cbc3d-9cd2-4248-b94d-414e7de28a7d"/>
</p:tagLst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10652</TotalTime>
  <Words>888</Words>
  <Application>Microsoft Office PowerPoint</Application>
  <PresentationFormat>Widescreen</PresentationFormat>
  <Paragraphs>115</Paragraphs>
  <Slides>22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Franklin Gothic Book</vt:lpstr>
      <vt:lpstr>Wingdings</vt:lpstr>
      <vt:lpstr>Wingdings 2</vt:lpstr>
      <vt:lpstr>Crop</vt:lpstr>
      <vt:lpstr> Flipping Assessment ‐ It Just  Makes Sense </vt:lpstr>
      <vt:lpstr>PowerPoint Presentation</vt:lpstr>
      <vt:lpstr>PowerPoint Presentation</vt:lpstr>
      <vt:lpstr>The Flipped Classroom</vt:lpstr>
      <vt:lpstr>Session Learning Target</vt:lpstr>
      <vt:lpstr>PowerPoint Presentation</vt:lpstr>
      <vt:lpstr>PowerPoint Presentation</vt:lpstr>
      <vt:lpstr>Formative Assessment (also known as Assessment for Learning)</vt:lpstr>
      <vt:lpstr>What the research says…</vt:lpstr>
      <vt:lpstr>The Evidence</vt:lpstr>
      <vt:lpstr>PowerPoint Presentation</vt:lpstr>
      <vt:lpstr>Elements of formative assessment</vt:lpstr>
      <vt:lpstr>1. Clarifying, sharing, and understanding learning intentions and criteria for success </vt:lpstr>
      <vt:lpstr>2. Engineering effective classroom discussions, activities, and learning tasks that elicit evidence of learning </vt:lpstr>
      <vt:lpstr>PowerPoint Presentation</vt:lpstr>
      <vt:lpstr>PowerPoint Presentation</vt:lpstr>
      <vt:lpstr>Feedback</vt:lpstr>
      <vt:lpstr>PowerPoint Presentation</vt:lpstr>
      <vt:lpstr>3. Providing feedback that moves learning forward </vt:lpstr>
      <vt:lpstr>4. Activating learners as instructional resources for one another  </vt:lpstr>
      <vt:lpstr>5. Activating learners as owners of their own learning</vt:lpstr>
      <vt:lpstr>For handouts and more information on Assessment for Learning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Box</dc:creator>
  <cp:lastModifiedBy>Cathy Box</cp:lastModifiedBy>
  <cp:revision>84</cp:revision>
  <dcterms:created xsi:type="dcterms:W3CDTF">2016-06-01T15:19:57Z</dcterms:created>
  <dcterms:modified xsi:type="dcterms:W3CDTF">2016-10-15T22:22:23Z</dcterms:modified>
</cp:coreProperties>
</file>